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75" r:id="rId5"/>
    <p:sldId id="260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3" r:id="rId16"/>
    <p:sldId id="274" r:id="rId17"/>
    <p:sldId id="272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7BA5E8-33D1-4035-BCA5-8A35C86350AD}" type="datetimeFigureOut">
              <a:rPr lang="fr-BE" smtClean="0"/>
              <a:t>17/03/2025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28E016-11C0-4CE2-B0CB-2A0C2A75D97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07884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28E016-11C0-4CE2-B0CB-2A0C2A75D973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6929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3314-83D5-445A-B642-EC5B21B983A3}" type="datetime1">
              <a:rPr lang="fr-BE" smtClean="0"/>
              <a:t>17/03/2025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6963-5CE1-4EBE-B2A2-0617F06FA7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42575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29AA0-55CE-4B25-97A4-98C481BB318F}" type="datetime1">
              <a:rPr lang="fr-BE" smtClean="0"/>
              <a:t>17/03/2025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6963-5CE1-4EBE-B2A2-0617F06FA7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5280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389E1-C542-4B09-9683-2FE6A365EE8E}" type="datetime1">
              <a:rPr lang="fr-BE" smtClean="0"/>
              <a:t>17/03/2025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6963-5CE1-4EBE-B2A2-0617F06FA7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18808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FF0D-0FD5-483F-81A5-3065E3BC1FD5}" type="datetime1">
              <a:rPr lang="fr-BE" smtClean="0"/>
              <a:t>17/03/2025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6963-5CE1-4EBE-B2A2-0617F06FA7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16612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3B056-3207-47BC-A342-F7C82E25AFEB}" type="datetime1">
              <a:rPr lang="fr-BE" smtClean="0"/>
              <a:t>17/03/2025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6963-5CE1-4EBE-B2A2-0617F06FA7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87848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2D30-31AD-4691-B30E-16318F2AF06D}" type="datetime1">
              <a:rPr lang="fr-BE" smtClean="0"/>
              <a:t>17/03/2025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6963-5CE1-4EBE-B2A2-0617F06FA7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54413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4AEB1-A829-4284-A425-5E01B0B9922E}" type="datetime1">
              <a:rPr lang="fr-BE" smtClean="0"/>
              <a:t>17/03/2025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6963-5CE1-4EBE-B2A2-0617F06FA7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4244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724CC-866F-4098-ABDE-302B52083374}" type="datetime1">
              <a:rPr lang="fr-BE" smtClean="0"/>
              <a:t>17/03/2025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6963-5CE1-4EBE-B2A2-0617F06FA7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4807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65FE-33AA-40D6-A436-37E1AFC87336}" type="datetime1">
              <a:rPr lang="fr-BE" smtClean="0"/>
              <a:t>17/03/2025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6963-5CE1-4EBE-B2A2-0617F06FA7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75550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DE7C9-A85C-451B-B3DF-801D53E75A34}" type="datetime1">
              <a:rPr lang="fr-BE" smtClean="0"/>
              <a:t>17/03/2025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6963-5CE1-4EBE-B2A2-0617F06FA7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20855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EA58-BAE5-4A47-967F-DB1D5AAB25FD}" type="datetime1">
              <a:rPr lang="fr-BE" smtClean="0"/>
              <a:t>17/03/2025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6963-5CE1-4EBE-B2A2-0617F06FA7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97998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15E01-BF45-4D55-A295-01FB1C950599}" type="datetime1">
              <a:rPr lang="fr-BE" smtClean="0"/>
              <a:t>17/03/2025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/>
              <a:t>Namur, 27 mars 2025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46963-5CE1-4EBE-B2A2-0617F06FA7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25802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59832" y="469232"/>
            <a:ext cx="9144000" cy="3729789"/>
          </a:xfrm>
        </p:spPr>
        <p:txBody>
          <a:bodyPr>
            <a:normAutofit fontScale="90000"/>
          </a:bodyPr>
          <a:lstStyle/>
          <a:p>
            <a:r>
              <a:rPr lang="fr-BE" sz="3600" dirty="0">
                <a:latin typeface="Arial Narrow" panose="020B0606020202030204" pitchFamily="34" charset="0"/>
              </a:rPr>
              <a:t>Conseil consultatif wallon des personnes en situation de handicap</a:t>
            </a:r>
            <a:br>
              <a:rPr lang="fr-BE" sz="3600" dirty="0">
                <a:latin typeface="Arial Narrow" panose="020B0606020202030204" pitchFamily="34" charset="0"/>
              </a:rPr>
            </a:br>
            <a:r>
              <a:rPr lang="fr-BE" sz="3600" i="1" dirty="0">
                <a:latin typeface="Arial Narrow" panose="020B0606020202030204" pitchFamily="34" charset="0"/>
              </a:rPr>
              <a:t>Colloque </a:t>
            </a:r>
            <a:r>
              <a:rPr lang="fr-BE" sz="3600" i="1" dirty="0" err="1">
                <a:latin typeface="Arial Narrow" panose="020B0606020202030204" pitchFamily="34" charset="0"/>
              </a:rPr>
              <a:t>Validisme</a:t>
            </a:r>
            <a:r>
              <a:rPr lang="fr-BE" sz="3600" i="1" dirty="0">
                <a:latin typeface="Arial Narrow" panose="020B0606020202030204" pitchFamily="34" charset="0"/>
              </a:rPr>
              <a:t> </a:t>
            </a:r>
            <a:br>
              <a:rPr lang="fr-BE" sz="3600" i="1" dirty="0">
                <a:latin typeface="Arial Narrow" panose="020B0606020202030204" pitchFamily="34" charset="0"/>
              </a:rPr>
            </a:br>
            <a:br>
              <a:rPr lang="fr-BE" sz="3600" dirty="0">
                <a:latin typeface="Arial Narrow" panose="020B0606020202030204" pitchFamily="34" charset="0"/>
              </a:rPr>
            </a:br>
            <a:r>
              <a:rPr lang="fr-BE" sz="3600" dirty="0">
                <a:latin typeface="Arial Narrow" panose="020B0606020202030204" pitchFamily="34" charset="0"/>
              </a:rPr>
              <a:t>A la suite de Charlotte </a:t>
            </a:r>
            <a:r>
              <a:rPr lang="fr-BE" sz="3600" dirty="0" err="1">
                <a:latin typeface="Arial Narrow" panose="020B0606020202030204" pitchFamily="34" charset="0"/>
              </a:rPr>
              <a:t>Puiseux</a:t>
            </a:r>
            <a:r>
              <a:rPr lang="fr-BE" sz="3600" dirty="0">
                <a:latin typeface="Arial Narrow" panose="020B0606020202030204" pitchFamily="34" charset="0"/>
              </a:rPr>
              <a:t> et de Média Animation: </a:t>
            </a:r>
            <a:br>
              <a:rPr lang="fr-BE" sz="3600" dirty="0">
                <a:latin typeface="Arial Narrow" panose="020B0606020202030204" pitchFamily="34" charset="0"/>
              </a:rPr>
            </a:br>
            <a:r>
              <a:rPr lang="fr-BE" sz="3600" dirty="0">
                <a:latin typeface="Arial Narrow" panose="020B0606020202030204" pitchFamily="34" charset="0"/>
              </a:rPr>
              <a:t>Revisiter le concept de </a:t>
            </a:r>
            <a:r>
              <a:rPr lang="fr-BE" sz="3600" dirty="0" err="1">
                <a:latin typeface="Arial Narrow" panose="020B0606020202030204" pitchFamily="34" charset="0"/>
              </a:rPr>
              <a:t>validisme</a:t>
            </a:r>
            <a:br>
              <a:rPr lang="fr-BE" sz="4400" dirty="0"/>
            </a:br>
            <a:endParaRPr lang="fr-BE" sz="4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463715"/>
            <a:ext cx="9144000" cy="1323473"/>
          </a:xfrm>
        </p:spPr>
        <p:txBody>
          <a:bodyPr>
            <a:normAutofit/>
          </a:bodyPr>
          <a:lstStyle/>
          <a:p>
            <a:r>
              <a:rPr lang="fr-BE" dirty="0"/>
              <a:t> Michel Mercier</a:t>
            </a:r>
          </a:p>
          <a:p>
            <a:r>
              <a:rPr lang="fr-BE" dirty="0"/>
              <a:t>Professeur émérite </a:t>
            </a:r>
            <a:r>
              <a:rPr lang="fr-BE" dirty="0" err="1"/>
              <a:t>Unamur</a:t>
            </a:r>
            <a:endParaRPr lang="fr-BE" dirty="0"/>
          </a:p>
          <a:p>
            <a:endParaRPr lang="fr-BE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051881"/>
            <a:ext cx="4114800" cy="669593"/>
          </a:xfrm>
        </p:spPr>
        <p:txBody>
          <a:bodyPr/>
          <a:lstStyle/>
          <a:p>
            <a:r>
              <a:rPr lang="fr-BE" dirty="0"/>
              <a:t>Namur, 27 mars 2025</a:t>
            </a:r>
          </a:p>
        </p:txBody>
      </p:sp>
    </p:spTree>
    <p:extLst>
      <p:ext uri="{BB962C8B-B14F-4D97-AF65-F5344CB8AC3E}">
        <p14:creationId xmlns:p14="http://schemas.microsoft.com/office/powerpoint/2010/main" val="1728155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5" name="Rectangle 4"/>
          <p:cNvSpPr/>
          <p:nvPr/>
        </p:nvSpPr>
        <p:spPr>
          <a:xfrm>
            <a:off x="585537" y="457200"/>
            <a:ext cx="11020926" cy="10851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BE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II. Le </a:t>
            </a:r>
            <a:r>
              <a:rPr lang="fr-BE" sz="3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validisme</a:t>
            </a:r>
            <a:r>
              <a:rPr lang="fr-BE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dans les médias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Actes du colloque </a:t>
            </a:r>
            <a:r>
              <a:rPr lang="fr-BE" sz="2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Validisme</a:t>
            </a:r>
            <a:r>
              <a:rPr lang="fr-BE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Médias et Société</a:t>
            </a:r>
            <a:r>
              <a:rPr lang="fr-B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BE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r>
              <a:rPr lang="fr-B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Média</a:t>
            </a:r>
            <a:r>
              <a:rPr lang="fr-BE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Animation/RTBF, Septembre 2024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BE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BE" sz="2800" dirty="0"/>
              <a:t>     1. Critique du </a:t>
            </a:r>
            <a:r>
              <a:rPr lang="fr-BE" sz="2800" dirty="0" err="1"/>
              <a:t>validisme</a:t>
            </a:r>
            <a:r>
              <a:rPr lang="fr-BE" sz="2800" dirty="0"/>
              <a:t> et images véhiculées dans les médias</a:t>
            </a:r>
          </a:p>
          <a:p>
            <a:pPr marL="914400" lvl="1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B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personnes handicapées sont exclues des représentations médiatiques, elles-mêmes déterminantes dans le champ des représentations sociales,</a:t>
            </a:r>
          </a:p>
          <a:p>
            <a:pPr marL="914400" lvl="1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BE" sz="2800" dirty="0"/>
              <a:t>Les médias ont un pouvoir social, culturel et politique (Charlotte </a:t>
            </a:r>
            <a:r>
              <a:rPr lang="fr-BE" sz="2800" dirty="0" err="1"/>
              <a:t>Puiseux</a:t>
            </a:r>
            <a:r>
              <a:rPr lang="fr-BE" sz="2800" dirty="0"/>
              <a:t>).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fr-BE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fr-BE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BE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B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BE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B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BE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B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BE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B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671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006516" y="6256421"/>
            <a:ext cx="4114800" cy="344739"/>
          </a:xfrm>
        </p:spPr>
        <p:txBody>
          <a:bodyPr/>
          <a:lstStyle/>
          <a:p>
            <a:r>
              <a:rPr lang="fr-BE" dirty="0"/>
              <a:t>Namur, 27 mars 2025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1479886"/>
            <a:ext cx="11574379" cy="2039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85950" lvl="3" indent="-514350">
              <a:lnSpc>
                <a:spcPct val="107000"/>
              </a:lnSpc>
              <a:spcAft>
                <a:spcPts val="0"/>
              </a:spcAft>
              <a:buAutoNum type="arabicPeriod" startAt="2"/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L’impensé médiatique  </a:t>
            </a:r>
          </a:p>
          <a:p>
            <a:pPr lvl="3">
              <a:lnSpc>
                <a:spcPct val="107000"/>
              </a:lnSpc>
              <a:spcAft>
                <a:spcPts val="0"/>
              </a:spcAft>
            </a:pPr>
            <a:endParaRPr lang="fr-B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0" lvl="4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B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eprésentations des personnes valides, </a:t>
            </a:r>
          </a:p>
          <a:p>
            <a:pPr marL="2286000" lvl="4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BE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fr-BE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nvisibilisation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 personnes en situation de handicap.</a:t>
            </a:r>
          </a:p>
        </p:txBody>
      </p:sp>
    </p:spTree>
    <p:extLst>
      <p:ext uri="{BB962C8B-B14F-4D97-AF65-F5344CB8AC3E}">
        <p14:creationId xmlns:p14="http://schemas.microsoft.com/office/powerpoint/2010/main" val="1301716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3" name="Rectangle 2"/>
          <p:cNvSpPr/>
          <p:nvPr/>
        </p:nvSpPr>
        <p:spPr>
          <a:xfrm>
            <a:off x="814137" y="348916"/>
            <a:ext cx="10563725" cy="5365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0555">
              <a:lnSpc>
                <a:spcPct val="150000"/>
              </a:lnSpc>
              <a:spcAft>
                <a:spcPts val="800"/>
              </a:spcAft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Prise en compte de la complexité du handicap</a:t>
            </a:r>
          </a:p>
          <a:p>
            <a:pPr marL="1371600" lvl="2" indent="-4572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plus parler du handicap mais des handicaps, dans leur diversité,</a:t>
            </a:r>
          </a:p>
          <a:p>
            <a:pPr marL="1371600" lvl="2" indent="-4572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Simplification, voire simplisme, de l’approche des handicaps dans les médias.</a:t>
            </a:r>
          </a:p>
          <a:p>
            <a:pPr marL="1371600" lvl="2" indent="-4572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r-B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lnSpc>
                <a:spcPct val="150000"/>
              </a:lnSpc>
              <a:spcAft>
                <a:spcPts val="0"/>
              </a:spcAft>
            </a:pPr>
            <a:r>
              <a:rPr lang="fr-B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O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ne voit pas de journalistes handicapés,</a:t>
            </a:r>
          </a:p>
          <a:p>
            <a:pPr lvl="2">
              <a:lnSpc>
                <a:spcPct val="150000"/>
              </a:lnSpc>
              <a:spcAft>
                <a:spcPts val="0"/>
              </a:spcAft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Simplification du handicap dans les publicités de Cap 48.</a:t>
            </a:r>
          </a:p>
        </p:txBody>
      </p:sp>
      <p:sp>
        <p:nvSpPr>
          <p:cNvPr id="4" name="Flèche droite 3"/>
          <p:cNvSpPr/>
          <p:nvPr/>
        </p:nvSpPr>
        <p:spPr>
          <a:xfrm>
            <a:off x="1906999" y="5181600"/>
            <a:ext cx="517358" cy="240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fr-BE"/>
          </a:p>
        </p:txBody>
      </p:sp>
      <p:sp>
        <p:nvSpPr>
          <p:cNvPr id="5" name="Flèche droite 4"/>
          <p:cNvSpPr/>
          <p:nvPr/>
        </p:nvSpPr>
        <p:spPr>
          <a:xfrm>
            <a:off x="1906999" y="4665268"/>
            <a:ext cx="517358" cy="240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46386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4" name="Rectangle 3"/>
          <p:cNvSpPr/>
          <p:nvPr/>
        </p:nvSpPr>
        <p:spPr>
          <a:xfrm>
            <a:off x="461209" y="362092"/>
            <a:ext cx="11329737" cy="58298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30555">
              <a:lnSpc>
                <a:spcPct val="107000"/>
              </a:lnSpc>
              <a:spcAft>
                <a:spcPts val="800"/>
              </a:spcAft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Représentations stéréotypées et dominantes des handicaps dans </a:t>
            </a:r>
          </a:p>
          <a:p>
            <a:pPr indent="630555">
              <a:lnSpc>
                <a:spcPct val="107000"/>
              </a:lnSpc>
              <a:spcAft>
                <a:spcPts val="800"/>
              </a:spcAft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les médias</a:t>
            </a:r>
          </a:p>
          <a:p>
            <a:pPr marL="1371600" lvl="2" indent="-4572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héros résilient: méritocratie et occultation des luttes sociales et politiques,</a:t>
            </a:r>
          </a:p>
          <a:p>
            <a:pPr marL="1828800" lvl="3" indent="-45720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B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71600" lvl="2" indent="-4572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victime inspirant la pitié : la personne handicapée est vulnérable, infantilisée et jugée impuissante (Jean-Sébastien Morvan),</a:t>
            </a:r>
          </a:p>
          <a:p>
            <a:pPr marL="2042160" lvl="1">
              <a:lnSpc>
                <a:spcPct val="107000"/>
              </a:lnSpc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1371600" lvl="2" indent="-4572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problème à réparer: Solutions technologiques et définition du handicap selon l’OMS (déficience - incapacité – désavantage),</a:t>
            </a:r>
          </a:p>
          <a:p>
            <a:pPr marL="1371600" lvl="2" indent="-45720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fr-BE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71600" lvl="2" indent="-4572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fr-B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aternalisme.</a:t>
            </a:r>
          </a:p>
        </p:txBody>
      </p:sp>
    </p:spTree>
    <p:extLst>
      <p:ext uri="{BB962C8B-B14F-4D97-AF65-F5344CB8AC3E}">
        <p14:creationId xmlns:p14="http://schemas.microsoft.com/office/powerpoint/2010/main" val="3987177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3" name="Rectangle 2"/>
          <p:cNvSpPr/>
          <p:nvPr/>
        </p:nvSpPr>
        <p:spPr>
          <a:xfrm>
            <a:off x="204537" y="974558"/>
            <a:ext cx="11191373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630555">
              <a:lnSpc>
                <a:spcPct val="150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 </a:t>
            </a:r>
            <a:r>
              <a:rPr lang="fr-BE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Validisme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inclusion</a:t>
            </a:r>
          </a:p>
          <a:p>
            <a:pPr marL="1371600" lvl="2" indent="-4572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450215" algn="l"/>
              </a:tabLst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Insertion, intégration et inclusion (Henri-Jacques </a:t>
            </a:r>
            <a:r>
              <a:rPr lang="fr-BE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Stiker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</a:t>
            </a:r>
          </a:p>
          <a:p>
            <a:pPr marL="1371600" lvl="2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0215" algn="l"/>
              </a:tabLst>
            </a:pPr>
            <a:r>
              <a:rPr lang="fr-B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nclusion :  accessibilité  généralisée et aménagements raisonnables (Déclaration de Madrid).</a:t>
            </a:r>
          </a:p>
          <a:p>
            <a:pPr marL="1371600" lvl="2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0215" algn="l"/>
              </a:tabLst>
            </a:pPr>
            <a:endParaRPr lang="fr-B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037715" lvl="1">
              <a:lnSpc>
                <a:spcPct val="150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fr-B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ttention à l’image de l’inclusion véhiculée dans les images télévisées (négation de la diversité).  </a:t>
            </a:r>
          </a:p>
        </p:txBody>
      </p:sp>
      <p:sp>
        <p:nvSpPr>
          <p:cNvPr id="4" name="Flèche droite 3"/>
          <p:cNvSpPr/>
          <p:nvPr/>
        </p:nvSpPr>
        <p:spPr>
          <a:xfrm>
            <a:off x="1648323" y="4736432"/>
            <a:ext cx="517358" cy="2927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474011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3" name="Rectangle 2"/>
          <p:cNvSpPr/>
          <p:nvPr/>
        </p:nvSpPr>
        <p:spPr>
          <a:xfrm>
            <a:off x="794084" y="697832"/>
            <a:ext cx="10359190" cy="5689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6. </a:t>
            </a:r>
            <a:r>
              <a:rPr lang="fr-BE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Validisme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</a:t>
            </a:r>
            <a:r>
              <a:rPr lang="fr-BE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intersectionnalité</a:t>
            </a:r>
            <a:endParaRPr lang="fr-B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71600" lvl="2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B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oir Charlotte </a:t>
            </a:r>
            <a:r>
              <a:rPr lang="fr-BE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Puiseux</a:t>
            </a:r>
            <a:endParaRPr lang="fr-B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lnSpc>
                <a:spcPct val="107000"/>
              </a:lnSpc>
              <a:spcAft>
                <a:spcPts val="800"/>
              </a:spcAft>
            </a:pPr>
            <a:endParaRPr lang="fr-B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7. Le handicap dans la publicité</a:t>
            </a:r>
          </a:p>
          <a:p>
            <a:pPr marL="1371600" lvl="2" indent="-4572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B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Jeux para-olympiques : performances des handicaps physiques,</a:t>
            </a:r>
          </a:p>
          <a:p>
            <a:pPr marL="1371600" lvl="2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B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 de place pour les  déficiences intellectuelles.</a:t>
            </a:r>
          </a:p>
          <a:p>
            <a:pPr lvl="2">
              <a:lnSpc>
                <a:spcPct val="150000"/>
              </a:lnSpc>
              <a:spcAft>
                <a:spcPts val="800"/>
              </a:spcAft>
            </a:pPr>
            <a:endParaRPr lang="fr-B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lnSpc>
                <a:spcPct val="107000"/>
              </a:lnSpc>
              <a:spcAft>
                <a:spcPts val="800"/>
              </a:spcAft>
            </a:pPr>
            <a:r>
              <a:rPr lang="fr-BE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6125336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3" name="Rectangle 2"/>
          <p:cNvSpPr/>
          <p:nvPr/>
        </p:nvSpPr>
        <p:spPr>
          <a:xfrm>
            <a:off x="168442" y="842820"/>
            <a:ext cx="11309685" cy="3158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lnSpc>
                <a:spcPct val="107000"/>
              </a:lnSpc>
              <a:spcAft>
                <a:spcPts val="800"/>
              </a:spcAft>
            </a:pPr>
            <a:r>
              <a:rPr lang="fr-B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 Accessibilité et design inclusif</a:t>
            </a:r>
          </a:p>
          <a:p>
            <a:pPr lvl="2">
              <a:lnSpc>
                <a:spcPct val="107000"/>
              </a:lnSpc>
              <a:spcAft>
                <a:spcPts val="800"/>
              </a:spcAft>
            </a:pPr>
            <a:endParaRPr lang="fr-BE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0" lvl="3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B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sous-titres, audiodescriptions, FALC, interfaces numériques,… sont considérés comme secondaires et non pas introduits dès la conception des contenus médiatiques.</a:t>
            </a:r>
          </a:p>
        </p:txBody>
      </p:sp>
    </p:spTree>
    <p:extLst>
      <p:ext uri="{BB962C8B-B14F-4D97-AF65-F5344CB8AC3E}">
        <p14:creationId xmlns:p14="http://schemas.microsoft.com/office/powerpoint/2010/main" val="1222661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3" name="Rectangle 2"/>
          <p:cNvSpPr/>
          <p:nvPr/>
        </p:nvSpPr>
        <p:spPr>
          <a:xfrm>
            <a:off x="625641" y="733927"/>
            <a:ext cx="11105148" cy="5180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</a:p>
          <a:p>
            <a:pPr marL="457200" lvl="0" indent="-4572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médias ont le pouvoir de façonner les représentations sociales et de promouvoir l’inclusion,</a:t>
            </a:r>
          </a:p>
          <a:p>
            <a:pPr marL="457200" lvl="0" indent="-4572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médias doivent s’engager dans les représentations équitables des personnes en situation de handicap,</a:t>
            </a:r>
          </a:p>
          <a:p>
            <a:pPr marL="457200" lvl="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adoptant des récits plus diversifiés, en impliquant directement les personnes concernées, les médias peuvent jouer un rôle crucial dans la déconstruction du </a:t>
            </a:r>
            <a:r>
              <a:rPr lang="fr-BE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validisme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la création d’une société plus inclusive.</a:t>
            </a:r>
          </a:p>
        </p:txBody>
      </p:sp>
    </p:spTree>
    <p:extLst>
      <p:ext uri="{BB962C8B-B14F-4D97-AF65-F5344CB8AC3E}">
        <p14:creationId xmlns:p14="http://schemas.microsoft.com/office/powerpoint/2010/main" val="1006930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36883"/>
            <a:ext cx="10515600" cy="2069431"/>
          </a:xfrm>
        </p:spPr>
        <p:txBody>
          <a:bodyPr>
            <a:normAutofit fontScale="90000"/>
          </a:bodyPr>
          <a:lstStyle/>
          <a:p>
            <a:r>
              <a:rPr lang="fr-BE" dirty="0"/>
              <a:t> </a:t>
            </a:r>
            <a:br>
              <a:rPr lang="fr-BE" dirty="0"/>
            </a:br>
            <a:r>
              <a:rPr lang="fr-BE" sz="3600" dirty="0">
                <a:latin typeface="+mn-lt"/>
              </a:rPr>
              <a:t>I</a:t>
            </a:r>
            <a:r>
              <a:rPr lang="fr-BE" sz="3600" dirty="0"/>
              <a:t>. </a:t>
            </a:r>
            <a:r>
              <a:rPr lang="fr-BE" sz="3600" dirty="0">
                <a:latin typeface="+mn-lt"/>
              </a:rPr>
              <a:t>Discussion : problématique du </a:t>
            </a:r>
            <a:r>
              <a:rPr lang="fr-BE" sz="3600" dirty="0" err="1">
                <a:latin typeface="+mn-lt"/>
              </a:rPr>
              <a:t>validisme</a:t>
            </a:r>
            <a:br>
              <a:rPr lang="fr-BE" dirty="0">
                <a:latin typeface="+mn-lt"/>
              </a:rPr>
            </a:br>
            <a:r>
              <a:rPr lang="fr-BE" dirty="0">
                <a:latin typeface="+mn-lt"/>
              </a:rPr>
              <a:t> 	</a:t>
            </a:r>
            <a:r>
              <a:rPr lang="fr-BE" sz="3100" dirty="0">
                <a:latin typeface="+mn-lt"/>
              </a:rPr>
              <a:t>A la suite de : </a:t>
            </a:r>
            <a:r>
              <a:rPr lang="fr-BE" sz="3100" dirty="0" err="1">
                <a:latin typeface="+mn-lt"/>
              </a:rPr>
              <a:t>Puiseux</a:t>
            </a:r>
            <a:r>
              <a:rPr lang="fr-BE" sz="3100" dirty="0">
                <a:latin typeface="+mn-lt"/>
              </a:rPr>
              <a:t> Charlotte, </a:t>
            </a:r>
            <a:r>
              <a:rPr lang="fr-BE" sz="3100" i="1" dirty="0">
                <a:latin typeface="+mn-lt"/>
              </a:rPr>
              <a:t>De chair et de fer, Vivre et lutter 	dans une société </a:t>
            </a:r>
            <a:r>
              <a:rPr lang="fr-BE" sz="3100" i="1" dirty="0" err="1">
                <a:latin typeface="+mn-lt"/>
              </a:rPr>
              <a:t>validiste</a:t>
            </a:r>
            <a:r>
              <a:rPr lang="fr-BE" sz="3100" dirty="0">
                <a:latin typeface="+mn-lt"/>
              </a:rPr>
              <a:t>, La Découverte, 2022, 160 p. </a:t>
            </a:r>
            <a:br>
              <a:rPr lang="fr-BE" sz="3100" dirty="0"/>
            </a:br>
            <a:br>
              <a:rPr lang="fr-BE" sz="3100" dirty="0"/>
            </a:br>
            <a:endParaRPr lang="fr-BE" sz="31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406315"/>
            <a:ext cx="10515600" cy="3770647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fr-BE" dirty="0"/>
              <a:t>1. Le concept de </a:t>
            </a:r>
            <a:r>
              <a:rPr lang="fr-BE" dirty="0" err="1"/>
              <a:t>validisme</a:t>
            </a:r>
            <a:endParaRPr lang="fr-BE" dirty="0"/>
          </a:p>
          <a:p>
            <a:pPr lvl="1">
              <a:lnSpc>
                <a:spcPct val="120000"/>
              </a:lnSpc>
            </a:pPr>
            <a:r>
              <a:rPr lang="fr-BE" sz="2800" dirty="0"/>
              <a:t>Les personnes en situation de handicap sont inférieures aux personnes valides,</a:t>
            </a:r>
          </a:p>
          <a:p>
            <a:pPr lvl="1">
              <a:lnSpc>
                <a:spcPct val="120000"/>
              </a:lnSpc>
            </a:pPr>
            <a:r>
              <a:rPr lang="fr-BE" sz="2800" dirty="0"/>
              <a:t>Une conception idéologique qui imprègne les représentations et les structures sociales, culturelles et politiques.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fr-BE" sz="26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</p:spTree>
    <p:extLst>
      <p:ext uri="{BB962C8B-B14F-4D97-AF65-F5344CB8AC3E}">
        <p14:creationId xmlns:p14="http://schemas.microsoft.com/office/powerpoint/2010/main" val="945796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733927" y="926432"/>
            <a:ext cx="11458074" cy="5274343"/>
          </a:xfrm>
        </p:spPr>
        <p:txBody>
          <a:bodyPr>
            <a:normAutofit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fr-BE" dirty="0"/>
              <a:t>2. Le </a:t>
            </a:r>
            <a:r>
              <a:rPr lang="fr-BE" dirty="0" err="1"/>
              <a:t>validisme</a:t>
            </a:r>
            <a:r>
              <a:rPr lang="fr-BE" dirty="0"/>
              <a:t> imprègne toutes les couches de la vie sociale</a:t>
            </a:r>
          </a:p>
          <a:p>
            <a:pPr lvl="1">
              <a:lnSpc>
                <a:spcPct val="150000"/>
              </a:lnSpc>
            </a:pPr>
            <a:r>
              <a:rPr lang="fr-BE" sz="2800" dirty="0"/>
              <a:t>de l’éducation jusqu’aux relations interindividuelles, </a:t>
            </a:r>
          </a:p>
          <a:p>
            <a:pPr lvl="1">
              <a:lnSpc>
                <a:spcPct val="150000"/>
              </a:lnSpc>
            </a:pPr>
            <a:r>
              <a:rPr lang="fr-BE" sz="2800" dirty="0"/>
              <a:t>en passant par les médias.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fr-BE" sz="2800" dirty="0"/>
              <a:t>          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fr-BE" sz="2800" dirty="0"/>
              <a:t>		 Séminaire et publication de </a:t>
            </a:r>
            <a:r>
              <a:rPr lang="fr-BE" sz="2800" i="1" dirty="0"/>
              <a:t>Média Animation asbl</a:t>
            </a:r>
          </a:p>
          <a:p>
            <a:pPr marL="457200" lvl="1" indent="0">
              <a:buNone/>
            </a:pPr>
            <a:endParaRPr lang="fr-BE" sz="2800" dirty="0"/>
          </a:p>
          <a:p>
            <a:pPr marL="0" lvl="0" indent="0">
              <a:lnSpc>
                <a:spcPct val="100000"/>
              </a:lnSpc>
              <a:buNone/>
            </a:pPr>
            <a:r>
              <a:rPr lang="fr-BE" dirty="0"/>
              <a:t> </a:t>
            </a:r>
          </a:p>
        </p:txBody>
      </p:sp>
      <p:sp>
        <p:nvSpPr>
          <p:cNvPr id="7" name="Flèche droite 6"/>
          <p:cNvSpPr/>
          <p:nvPr/>
        </p:nvSpPr>
        <p:spPr>
          <a:xfrm>
            <a:off x="1949114" y="4051008"/>
            <a:ext cx="517358" cy="240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47905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73767" y="733425"/>
            <a:ext cx="11213433" cy="5443538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fr-BE" dirty="0"/>
              <a:t>3. Le « </a:t>
            </a:r>
            <a:r>
              <a:rPr lang="fr-BE" dirty="0" err="1"/>
              <a:t>validisme</a:t>
            </a:r>
            <a:r>
              <a:rPr lang="fr-BE" dirty="0"/>
              <a:t> </a:t>
            </a:r>
            <a:r>
              <a:rPr lang="fr-BE" i="1" dirty="0"/>
              <a:t>bienveillant</a:t>
            </a:r>
            <a:r>
              <a:rPr lang="fr-BE" dirty="0"/>
              <a:t> »</a:t>
            </a:r>
          </a:p>
          <a:p>
            <a:pPr lvl="1">
              <a:lnSpc>
                <a:spcPct val="150000"/>
              </a:lnSpc>
            </a:pPr>
            <a:r>
              <a:rPr lang="fr-BE" sz="2800" dirty="0"/>
              <a:t>Donne des images tronquées du handicap, empreintes de paternalisme,</a:t>
            </a:r>
          </a:p>
          <a:p>
            <a:pPr lvl="1">
              <a:lnSpc>
                <a:spcPct val="150000"/>
              </a:lnSpc>
            </a:pPr>
            <a:r>
              <a:rPr lang="fr-BE" sz="2800" dirty="0"/>
              <a:t>Représentations sociales d’infantilisation et d’impuissance (Jean-Sébastien Morvan).</a:t>
            </a:r>
          </a:p>
          <a:p>
            <a:pPr lvl="1">
              <a:lnSpc>
                <a:spcPct val="150000"/>
              </a:lnSpc>
            </a:pPr>
            <a:endParaRPr lang="fr-BE" sz="2800" dirty="0"/>
          </a:p>
          <a:p>
            <a:pPr marL="0" indent="0">
              <a:lnSpc>
                <a:spcPct val="150000"/>
              </a:lnSpc>
              <a:buNone/>
            </a:pPr>
            <a:r>
              <a:rPr lang="fr-BE" dirty="0"/>
              <a:t>	       Les représentations véhiculées par le </a:t>
            </a:r>
            <a:r>
              <a:rPr lang="fr-BE" i="1" dirty="0"/>
              <a:t>Téléthon</a:t>
            </a:r>
            <a:r>
              <a:rPr lang="fr-BE" dirty="0"/>
              <a:t> ou </a:t>
            </a:r>
            <a:r>
              <a:rPr lang="fr-BE" i="1" dirty="0"/>
              <a:t>Cap 48.</a:t>
            </a:r>
            <a:endParaRPr lang="fr-BE" dirty="0"/>
          </a:p>
          <a:p>
            <a:endParaRPr lang="fr-BE" dirty="0"/>
          </a:p>
        </p:txBody>
      </p:sp>
      <p:sp>
        <p:nvSpPr>
          <p:cNvPr id="5" name="Flèche droite 4"/>
          <p:cNvSpPr/>
          <p:nvPr/>
        </p:nvSpPr>
        <p:spPr>
          <a:xfrm>
            <a:off x="1515977" y="5197642"/>
            <a:ext cx="517358" cy="2526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47175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37673" y="457200"/>
            <a:ext cx="10924673" cy="575627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r-BE" dirty="0"/>
              <a:t>4. </a:t>
            </a:r>
            <a:r>
              <a:rPr lang="fr-BE" dirty="0" err="1"/>
              <a:t>Validisme</a:t>
            </a:r>
            <a:r>
              <a:rPr lang="fr-BE" dirty="0"/>
              <a:t> et « </a:t>
            </a:r>
            <a:r>
              <a:rPr lang="fr-BE" dirty="0" err="1"/>
              <a:t>intersectionnalité</a:t>
            </a:r>
            <a:r>
              <a:rPr lang="fr-BE" dirty="0"/>
              <a:t> »</a:t>
            </a:r>
          </a:p>
          <a:p>
            <a:pPr marL="0" lvl="0" indent="0">
              <a:buNone/>
            </a:pPr>
            <a:endParaRPr lang="fr-BE" dirty="0"/>
          </a:p>
          <a:p>
            <a:pPr lvl="1"/>
            <a:r>
              <a:rPr lang="fr-BE" sz="2800" dirty="0"/>
              <a:t>La problématique des femmes en situation de handicap relève de l’</a:t>
            </a:r>
            <a:r>
              <a:rPr lang="fr-BE" sz="2800" dirty="0" err="1"/>
              <a:t>intersectionnalité</a:t>
            </a:r>
            <a:r>
              <a:rPr lang="fr-BE" sz="2800" dirty="0"/>
              <a:t> : femme et handicap, une double discrimination selon Delphine </a:t>
            </a:r>
            <a:r>
              <a:rPr lang="fr-BE" sz="2800" dirty="0" err="1"/>
              <a:t>Siegrist</a:t>
            </a:r>
            <a:r>
              <a:rPr lang="fr-BE" sz="2800" dirty="0"/>
              <a:t> dans « Oser être femme »,</a:t>
            </a:r>
          </a:p>
          <a:p>
            <a:pPr marL="457200" lvl="1" indent="0">
              <a:buNone/>
            </a:pPr>
            <a:endParaRPr lang="fr-BE" sz="2800" dirty="0"/>
          </a:p>
          <a:p>
            <a:pPr lvl="1"/>
            <a:r>
              <a:rPr lang="fr-BE" sz="2800" dirty="0" err="1"/>
              <a:t>Intersectionnalité</a:t>
            </a:r>
            <a:r>
              <a:rPr lang="fr-BE" sz="2800" dirty="0"/>
              <a:t> du handicap et de l’immigration : le migrant est considéré comme inférieur, au même titre que la personne handicapée : double discrimination.</a:t>
            </a:r>
          </a:p>
          <a:p>
            <a:pPr lvl="1"/>
            <a:endParaRPr lang="fr-BE" sz="2800" dirty="0"/>
          </a:p>
          <a:p>
            <a:pPr marL="0" indent="0">
              <a:buNone/>
            </a:pPr>
            <a:r>
              <a:rPr lang="fr-BE" dirty="0"/>
              <a:t>		Dans l’approche </a:t>
            </a:r>
            <a:r>
              <a:rPr lang="fr-BE" dirty="0" err="1"/>
              <a:t>intersectionnelle</a:t>
            </a:r>
            <a:r>
              <a:rPr lang="fr-BE" dirty="0"/>
              <a:t>, il s’agit de creuser les 			représentations identitaires, tant pour les femmes que 			pour les migrants en situation de handicap.</a:t>
            </a:r>
          </a:p>
          <a:p>
            <a:endParaRPr lang="fr-BE" dirty="0"/>
          </a:p>
        </p:txBody>
      </p:sp>
      <p:sp>
        <p:nvSpPr>
          <p:cNvPr id="5" name="Flèche droite 4"/>
          <p:cNvSpPr/>
          <p:nvPr/>
        </p:nvSpPr>
        <p:spPr>
          <a:xfrm>
            <a:off x="1708482" y="4952999"/>
            <a:ext cx="517358" cy="240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42506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3" name="Rectangle 2"/>
          <p:cNvSpPr/>
          <p:nvPr/>
        </p:nvSpPr>
        <p:spPr>
          <a:xfrm>
            <a:off x="806116" y="541422"/>
            <a:ext cx="11237494" cy="6095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fr-BE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Validisme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</a:t>
            </a:r>
            <a:r>
              <a:rPr lang="fr-BE" sz="28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fr-BE" sz="2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isability</a:t>
            </a:r>
            <a:r>
              <a:rPr lang="fr-BE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28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fr-BE" sz="2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tudies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fr-B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L’approche du </a:t>
            </a:r>
            <a:r>
              <a:rPr lang="fr-BE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validisme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met en évidence la nécessité de luttes sociales dans le champ du handicap,</a:t>
            </a:r>
          </a:p>
          <a:p>
            <a:pPr marL="914400" lvl="1" indent="-4572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prise en compte des </a:t>
            </a:r>
            <a:r>
              <a:rPr lang="fr-B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evendications sociales fait partie intégrante du paradigme des </a:t>
            </a:r>
            <a:r>
              <a:rPr lang="fr-BE" sz="28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Disability</a:t>
            </a:r>
            <a:r>
              <a:rPr lang="fr-BE" sz="2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28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Studies</a:t>
            </a:r>
            <a:r>
              <a:rPr lang="fr-BE" sz="2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B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endParaRPr lang="fr-BE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B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		P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rise en compte de la subjectivité des luttes sociales, 				articulée à l’objectivité de la démarche scientifique,</a:t>
            </a:r>
          </a:p>
          <a:p>
            <a:pPr marL="678180">
              <a:lnSpc>
                <a:spcPct val="107000"/>
              </a:lnSpc>
              <a:spcAft>
                <a:spcPts val="800"/>
              </a:spcAft>
            </a:pPr>
            <a:r>
              <a:rPr lang="fr-B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D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énoncer le </a:t>
            </a:r>
            <a:r>
              <a:rPr lang="fr-BE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validisme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est un parti pris, ignorer le </a:t>
            </a:r>
            <a:r>
              <a:rPr lang="fr-BE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validisme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		est un autre parti pris : le chercheur valide n’est pas plus 				objectif que le chercheur handicapé.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fr-BE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Flèche droite 3"/>
          <p:cNvSpPr/>
          <p:nvPr/>
        </p:nvSpPr>
        <p:spPr>
          <a:xfrm>
            <a:off x="1894969" y="3990473"/>
            <a:ext cx="517358" cy="240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Flèche droite 4"/>
          <p:cNvSpPr/>
          <p:nvPr/>
        </p:nvSpPr>
        <p:spPr>
          <a:xfrm>
            <a:off x="1894969" y="4988884"/>
            <a:ext cx="517358" cy="240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76204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5" name="Rectangle 4"/>
          <p:cNvSpPr/>
          <p:nvPr/>
        </p:nvSpPr>
        <p:spPr>
          <a:xfrm>
            <a:off x="541421" y="120316"/>
            <a:ext cx="1142999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Vers une société </a:t>
            </a:r>
            <a:r>
              <a:rPr lang="fr-BE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inclusive</a:t>
            </a:r>
            <a:endParaRPr lang="fr-B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Font typeface="Wingdings" panose="05000000000000000000" pitchFamily="2" charset="2"/>
              <a:buChar char=""/>
            </a:pPr>
            <a:endParaRPr lang="fr-BE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B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fr-B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éconstruire les </a:t>
            </a:r>
            <a:r>
              <a:rPr lang="fr-BE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normes oppressives</a:t>
            </a:r>
            <a:r>
              <a:rPr lang="fr-B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du </a:t>
            </a:r>
            <a:r>
              <a:rPr lang="fr-BE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validisme</a:t>
            </a:r>
            <a:r>
              <a:rPr lang="fr-B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déboucher sur une société inclusive, </a:t>
            </a:r>
          </a:p>
          <a:p>
            <a:pPr marL="914400" lvl="1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B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la perspective inclusive, éviter de nier les diversités, les perceptions de la vie sociale et les besoins spécifiques des personnes en situation de handicap,</a:t>
            </a:r>
          </a:p>
          <a:p>
            <a:pPr marL="914400" lvl="1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B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L’inclusion risque d’imposer un modèle dominant, au même titre que le </a:t>
            </a:r>
            <a:r>
              <a:rPr lang="fr-BE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validisme</a:t>
            </a:r>
            <a:r>
              <a:rPr lang="fr-B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faire entrer les personnes en situation de handicap dans le modèle dominant des valides,</a:t>
            </a:r>
          </a:p>
          <a:p>
            <a:pPr marL="914400" lvl="1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B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politiques sociales doivent valoriser les diversités.</a:t>
            </a:r>
          </a:p>
          <a:p>
            <a:pPr marL="914400">
              <a:spcAft>
                <a:spcPts val="0"/>
              </a:spcAft>
            </a:pPr>
            <a:r>
              <a:rPr lang="fr-B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>
              <a:spcAft>
                <a:spcPts val="0"/>
              </a:spcAft>
            </a:pPr>
            <a:r>
              <a:rPr lang="fr-B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fr-B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	L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’inclusion et le </a:t>
            </a:r>
            <a:r>
              <a:rPr lang="fr-BE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validisme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risquent d’être à la politique sociale ce 		que la civilisation est à la politique coloniale.</a:t>
            </a:r>
          </a:p>
          <a:p>
            <a:pPr marL="457200">
              <a:spcAft>
                <a:spcPts val="800"/>
              </a:spcAft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Déclaration de Madrid (2002) sur l’inclusion : accessibilité 			généralisée et aménagements raisonnables.</a:t>
            </a:r>
          </a:p>
        </p:txBody>
      </p:sp>
      <p:sp>
        <p:nvSpPr>
          <p:cNvPr id="6" name="Flèche droite 5"/>
          <p:cNvSpPr/>
          <p:nvPr/>
        </p:nvSpPr>
        <p:spPr>
          <a:xfrm>
            <a:off x="1660353" y="4438413"/>
            <a:ext cx="517358" cy="2057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" name="Flèche droite 6"/>
          <p:cNvSpPr/>
          <p:nvPr/>
        </p:nvSpPr>
        <p:spPr>
          <a:xfrm>
            <a:off x="1660353" y="5262758"/>
            <a:ext cx="517358" cy="240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15559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3" name="Rectangle 2"/>
          <p:cNvSpPr/>
          <p:nvPr/>
        </p:nvSpPr>
        <p:spPr>
          <a:xfrm>
            <a:off x="108284" y="276727"/>
            <a:ext cx="11790947" cy="642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1550" indent="-514350">
              <a:spcAft>
                <a:spcPts val="0"/>
              </a:spcAft>
              <a:buAutoNum type="arabicPeriod" startAt="7"/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théories « </a:t>
            </a:r>
            <a:r>
              <a:rPr lang="fr-BE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crip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»</a:t>
            </a:r>
          </a:p>
          <a:p>
            <a:pPr marL="457200">
              <a:spcAft>
                <a:spcPts val="0"/>
              </a:spcAft>
            </a:pPr>
            <a:endParaRPr lang="fr-B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B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ans la mouvance des </a:t>
            </a:r>
            <a:r>
              <a:rPr lang="fr-BE" sz="2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Disability</a:t>
            </a:r>
            <a:r>
              <a:rPr lang="fr-BE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2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Studies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les théories « </a:t>
            </a:r>
            <a:r>
              <a:rPr lang="fr-BE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crip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» interrogent les conceptions sociales du handicap et défendent une reconnaissance positive des identités handicapées,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fr-B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Elles s’opposent au </a:t>
            </a:r>
            <a:r>
              <a:rPr lang="fr-BE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validisme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qui méprise, sans l’avouer, les identités handicapées,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fr-B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B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 s’agit aussi de repenser la question du handicap afin de dépasser les approches </a:t>
            </a:r>
            <a:r>
              <a:rPr lang="fr-BE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individualisantes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</a:t>
            </a:r>
            <a:r>
              <a:rPr lang="fr-BE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médicalisantes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678180">
              <a:spcAft>
                <a:spcPts val="0"/>
              </a:spcAft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678180" algn="just">
              <a:spcAft>
                <a:spcPts val="0"/>
              </a:spcAft>
            </a:pP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Les théories « </a:t>
            </a:r>
            <a:r>
              <a:rPr lang="fr-BE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crip</a:t>
            </a:r>
            <a:r>
              <a:rPr lang="fr-B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» reconnaissent le handicap comme une 			force, d’un autre rapport au monde et aux autres.</a:t>
            </a:r>
          </a:p>
          <a:p>
            <a:pPr marL="678180">
              <a:lnSpc>
                <a:spcPct val="107000"/>
              </a:lnSpc>
              <a:spcAft>
                <a:spcPts val="800"/>
              </a:spcAft>
            </a:pPr>
            <a:r>
              <a:rPr lang="fr-B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" name="Flèche droite 5"/>
          <p:cNvSpPr/>
          <p:nvPr/>
        </p:nvSpPr>
        <p:spPr>
          <a:xfrm>
            <a:off x="1215186" y="5554579"/>
            <a:ext cx="517358" cy="240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65707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Namur, 27 mars 2025</a:t>
            </a:r>
          </a:p>
        </p:txBody>
      </p:sp>
      <p:sp>
        <p:nvSpPr>
          <p:cNvPr id="3" name="Rectangle 2"/>
          <p:cNvSpPr/>
          <p:nvPr/>
        </p:nvSpPr>
        <p:spPr>
          <a:xfrm>
            <a:off x="585537" y="457200"/>
            <a:ext cx="11020926" cy="4636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580">
              <a:lnSpc>
                <a:spcPct val="150000"/>
              </a:lnSpc>
              <a:spcAft>
                <a:spcPts val="800"/>
              </a:spcAft>
            </a:pPr>
            <a:r>
              <a:rPr lang="fr-BE" sz="2800" dirty="0">
                <a:effectLst/>
                <a:ea typeface="Calibri Light" panose="020F0302020204030204" pitchFamily="34" charset="0"/>
                <a:cs typeface="Calibri Light" panose="020F0302020204030204" pitchFamily="34" charset="0"/>
              </a:rPr>
              <a:t>8. 	</a:t>
            </a:r>
            <a:r>
              <a:rPr lang="fr-BE" sz="2800" dirty="0">
                <a:ea typeface="Calibri Light" panose="020F0302020204030204" pitchFamily="34" charset="0"/>
                <a:cs typeface="Calibri Light" panose="020F0302020204030204" pitchFamily="34" charset="0"/>
              </a:rPr>
              <a:t>Dans </a:t>
            </a:r>
            <a:r>
              <a:rPr lang="fr-BE" sz="2800" dirty="0">
                <a:effectLst/>
                <a:ea typeface="Calibri Light" panose="020F0302020204030204" pitchFamily="34" charset="0"/>
                <a:cs typeface="Calibri Light" panose="020F0302020204030204" pitchFamily="34" charset="0"/>
              </a:rPr>
              <a:t>l’opposition au </a:t>
            </a:r>
            <a:r>
              <a:rPr lang="fr-BE" sz="2800" dirty="0" err="1">
                <a:effectLst/>
                <a:ea typeface="Calibri Light" panose="020F0302020204030204" pitchFamily="34" charset="0"/>
                <a:cs typeface="Calibri Light" panose="020F0302020204030204" pitchFamily="34" charset="0"/>
              </a:rPr>
              <a:t>validisme</a:t>
            </a:r>
            <a:r>
              <a:rPr lang="fr-BE" sz="2800" dirty="0">
                <a:effectLst/>
                <a:ea typeface="Calibri Light" panose="020F0302020204030204" pitchFamily="34" charset="0"/>
                <a:cs typeface="Calibri Light" panose="020F0302020204030204" pitchFamily="34" charset="0"/>
              </a:rPr>
              <a:t>, reconnaître  les identités sexuelles     	des personnes en situation de handicap</a:t>
            </a:r>
          </a:p>
          <a:p>
            <a:pPr marL="449580">
              <a:lnSpc>
                <a:spcPct val="107000"/>
              </a:lnSpc>
              <a:spcAft>
                <a:spcPts val="800"/>
              </a:spcAft>
            </a:pPr>
            <a:endParaRPr lang="fr-BE" sz="28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363980" lvl="2">
              <a:lnSpc>
                <a:spcPct val="150000"/>
              </a:lnSpc>
              <a:spcAft>
                <a:spcPts val="800"/>
              </a:spcAft>
            </a:pPr>
            <a:r>
              <a:rPr lang="fr-BE" sz="2800" dirty="0">
                <a:ea typeface="Calibri Light" panose="020F0302020204030204" pitchFamily="34" charset="0"/>
                <a:cs typeface="Calibri Light" panose="020F0302020204030204" pitchFamily="34" charset="0"/>
              </a:rPr>
              <a:t>Nous nous référons à ce sujet à </a:t>
            </a:r>
            <a:r>
              <a:rPr lang="fr-BE" sz="2800" dirty="0">
                <a:effectLst/>
                <a:ea typeface="Calibri Light" panose="020F0302020204030204" pitchFamily="34" charset="0"/>
                <a:cs typeface="Calibri Light" panose="020F0302020204030204" pitchFamily="34" charset="0"/>
              </a:rPr>
              <a:t>l’outil « Des femmes et des hommes », consacré à la promotion de la santé affective, relationnelle et sexuelle des personnes en situation de déficience intellectuelle (Presses universitaires de Namur, 2018).</a:t>
            </a:r>
          </a:p>
        </p:txBody>
      </p:sp>
    </p:spTree>
    <p:extLst>
      <p:ext uri="{BB962C8B-B14F-4D97-AF65-F5344CB8AC3E}">
        <p14:creationId xmlns:p14="http://schemas.microsoft.com/office/powerpoint/2010/main" val="11724270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4365</TotalTime>
  <Words>1144</Words>
  <Application>Microsoft Office PowerPoint</Application>
  <PresentationFormat>Grand écran</PresentationFormat>
  <Paragraphs>127</Paragraphs>
  <Slides>17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Wingdings</vt:lpstr>
      <vt:lpstr>Thème Office</vt:lpstr>
      <vt:lpstr>Conseil consultatif wallon des personnes en situation de handicap Colloque Validisme   A la suite de Charlotte Puiseux et de Média Animation:  Revisiter le concept de validisme </vt:lpstr>
      <vt:lpstr>  I. Discussion : problématique du validisme   A la suite de : Puiseux Charlotte, De chair et de fer, Vivre et lutter  dans une société validiste, La Découverte, 2022, 160 p. 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Conseil consultatif wallon des personnes en situation de handicap Colloque Validisme   A la suite de Charlotte Puiseux et de Média Animation:  Revisiter le concept de validisme</dc:title>
  <dc:creator>Compte Microsoft</dc:creator>
  <cp:lastModifiedBy>BOLALINI Romy</cp:lastModifiedBy>
  <cp:revision>51</cp:revision>
  <dcterms:created xsi:type="dcterms:W3CDTF">2025-03-12T16:53:16Z</dcterms:created>
  <dcterms:modified xsi:type="dcterms:W3CDTF">2025-03-17T07:39:58Z</dcterms:modified>
</cp:coreProperties>
</file>